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d3dab48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专题6</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生物工程综合</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0.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0.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37.png"/><Relationship Id="rId1" Type="http://schemas.openxmlformats.org/officeDocument/2006/relationships/image" Target="../media/image36.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0.xml"/><Relationship Id="rId2" Type="http://schemas.openxmlformats.org/officeDocument/2006/relationships/image" Target="../media/image42.png"/><Relationship Id="rId1" Type="http://schemas.openxmlformats.org/officeDocument/2006/relationships/image" Target="../media/image41.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4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0.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9.png"/><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2_1#cdec5306e?pid=f85de506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基因编辑和胚胎移植获得的第一代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基因敲除猴的不同个体表现出不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同程度的节律紊乱症状，原因是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22_1#cdec5306e?pid=f85de506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84"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3_1#cdec5306e.blank?pid=f85de506a&amp;color=0,0,0&amp;vpa=12&amp;vtp=1&amp;bbb=1&amp;hb=1"/>
              <p:cNvSpPr/>
              <p:nvPr/>
            </p:nvSpPr>
            <p:spPr>
              <a:xfrm>
                <a:off x="722377" y="1391100"/>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𝐂𝐑𝐈𝐒𝐏𝐑</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𝐂𝐚𝐬</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对不同个体的</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特定位置进行切割</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，被切割的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修复时最终导致的基因突变不同</a:t>
                </a:r>
                <a:endParaRPr lang="en-US" altLang="zh-CN" sz="100" dirty="0"/>
              </a:p>
            </p:txBody>
          </p:sp>
        </mc:Choice>
        <mc:Fallback>
          <p:sp>
            <p:nvSpPr>
              <p:cNvPr id="3" name="QB_5_AN.23_1#cdec5306e.blank?pid=f85de506a&amp;color=0,0,0&amp;vpa=12&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2"/>
                <a:stretch>
                  <a:fillRect l="-4" t="-52" r="-389"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24_1#cdec5306e?vop=1&amp;pid=f85de506a&amp;color=0,0,0&amp;vtp=1&amp;bbb=1&amp;hb=1"/>
              <p:cNvSpPr/>
              <p:nvPr/>
            </p:nvSpPr>
            <p:spPr>
              <a:xfrm>
                <a:off x="722376" y="228187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对不同个体的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特定位置进行切割，被切割的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修复时最终导致的基因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突变不同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，所以不同个体表现出不同程度的节律紊乱症状。</a:t>
                </a:r>
                <a:endParaRPr lang="en-US" altLang="zh-CN" sz="2200" dirty="0"/>
              </a:p>
            </p:txBody>
          </p:sp>
        </mc:Choice>
        <mc:Fallback>
          <p:sp>
            <p:nvSpPr>
              <p:cNvPr id="4" name="QB_5_AS.24_1#cdec5306e?vop=1&amp;pid=f85de506a&amp;color=0,0,0&amp;vtp=1&amp;bbb=1&amp;hb=1"/>
              <p:cNvSpPr>
                <a:spLocks noRot="1" noChangeAspect="1" noMove="1" noResize="1" noEditPoints="1" noAdjustHandles="1" noChangeArrowheads="1" noChangeShapeType="1" noTextEdit="1"/>
              </p:cNvSpPr>
              <p:nvPr/>
            </p:nvSpPr>
            <p:spPr>
              <a:xfrm>
                <a:off x="722376" y="2281878"/>
                <a:ext cx="10753344" cy="907034"/>
              </a:xfrm>
              <a:prstGeom prst="rect">
                <a:avLst/>
              </a:prstGeom>
              <a:blipFill rotWithShape="1">
                <a:blip r:embed="rId3"/>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818af0834?pid=f85de506a&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）实验中采集的卵母细胞通常在体外培养至</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期，进行动物成纤维细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胞体外培养时置于含有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气体的培养箱中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。核移植成功后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填具体方法，写出2种即可）激活重构胚。</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26_1#818af0834.blank?pid=f85de506a&amp;color=0,0,0&amp;vpa=13&amp;vtp=1&amp;bbb=1"/>
              <p:cNvSpPr/>
              <p:nvPr/>
            </p:nvSpPr>
            <p:spPr>
              <a:xfrm>
                <a:off x="5923026" y="1012952"/>
                <a:ext cx="2943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（或减数分裂Ⅱ中）</a:t>
                </a:r>
                <a:endParaRPr lang="en-US" altLang="zh-CN" sz="100" dirty="0">
                  <a:solidFill>
                    <a:srgbClr val="00B050"/>
                  </a:solidFill>
                </a:endParaRPr>
              </a:p>
            </p:txBody>
          </p:sp>
        </mc:Choice>
        <mc:Fallback>
          <p:sp>
            <p:nvSpPr>
              <p:cNvPr id="3" name="QB_5_AN.26_1#818af0834.blank?pid=f85de506a&amp;color=0,0,0&amp;vpa=13&amp;vtp=1&amp;bbb=1"/>
              <p:cNvSpPr>
                <a:spLocks noRot="1" noChangeAspect="1" noMove="1" noResize="1" noEditPoints="1" noAdjustHandles="1" noChangeArrowheads="1" noChangeShapeType="1" noTextEdit="1"/>
              </p:cNvSpPr>
              <p:nvPr/>
            </p:nvSpPr>
            <p:spPr>
              <a:xfrm>
                <a:off x="5923026" y="1012952"/>
                <a:ext cx="2943225" cy="303784"/>
              </a:xfrm>
              <a:prstGeom prst="rect">
                <a:avLst/>
              </a:prstGeom>
              <a:blipFill rotWithShape="1">
                <a:blip r:embed="rId1"/>
                <a:stretch>
                  <a:fillRect l="-13" t="-3804" r="13"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27_1#818af0834.blank?pid=f85de506a&amp;color=0,0,0&amp;vpa=14&amp;vtp=1&amp;bbb=1"/>
              <p:cNvSpPr/>
              <p:nvPr/>
            </p:nvSpPr>
            <p:spPr>
              <a:xfrm>
                <a:off x="3233801" y="1472438"/>
                <a:ext cx="3068066"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空气和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的混合</a:t>
                </a:r>
                <a:endParaRPr lang="en-US" altLang="zh-CN" sz="100" dirty="0">
                  <a:solidFill>
                    <a:srgbClr val="00B050"/>
                  </a:solidFill>
                </a:endParaRPr>
              </a:p>
            </p:txBody>
          </p:sp>
        </mc:Choice>
        <mc:Fallback>
          <p:sp>
            <p:nvSpPr>
              <p:cNvPr id="4" name="QB_5_AN.27_1#818af0834.blank?pid=f85de506a&amp;color=0,0,0&amp;vpa=14&amp;vtp=1&amp;bbb=1"/>
              <p:cNvSpPr>
                <a:spLocks noRot="1" noChangeAspect="1" noMove="1" noResize="1" noEditPoints="1" noAdjustHandles="1" noChangeArrowheads="1" noChangeShapeType="1" noTextEdit="1"/>
              </p:cNvSpPr>
              <p:nvPr/>
            </p:nvSpPr>
            <p:spPr>
              <a:xfrm>
                <a:off x="3233801" y="1472438"/>
                <a:ext cx="3068066" cy="303784"/>
              </a:xfrm>
              <a:prstGeom prst="rect">
                <a:avLst/>
              </a:prstGeom>
              <a:blipFill rotWithShape="1">
                <a:blip r:embed="rId2"/>
                <a:stretch>
                  <a:fillRect l="-12" t="-3930" r="4"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28_1#818af0834.blank?pid=f85de506a&amp;color=0,0,0&amp;vpa=15&amp;vtp=1&amp;bbb=1&amp;hb=1"/>
              <p:cNvSpPr/>
              <p:nvPr/>
            </p:nvSpPr>
            <p:spPr>
              <a:xfrm>
                <a:off x="722377" y="1388364"/>
                <a:ext cx="10749631" cy="8554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电刺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载体、乙醇、蛋白酶合成抑制剂等</a:t>
                </a:r>
                <a:endParaRPr lang="en-US" altLang="zh-CN" sz="2000" dirty="0">
                  <a:solidFill>
                    <a:srgbClr val="00B050"/>
                  </a:solidFill>
                </a:endParaRPr>
              </a:p>
            </p:txBody>
          </p:sp>
        </mc:Choice>
        <mc:Fallback>
          <p:sp>
            <p:nvSpPr>
              <p:cNvPr id="5" name="QB_5_AN.28_1#818af0834.blank?pid=f85de506a&amp;color=0,0,0&amp;vpa=15&amp;vtp=1&amp;bbb=1&amp;hb=1"/>
              <p:cNvSpPr>
                <a:spLocks noRot="1" noChangeAspect="1" noMove="1" noResize="1" noEditPoints="1" noAdjustHandles="1" noChangeArrowheads="1" noChangeShapeType="1" noTextEdit="1"/>
              </p:cNvSpPr>
              <p:nvPr/>
            </p:nvSpPr>
            <p:spPr>
              <a:xfrm>
                <a:off x="722377" y="1388364"/>
                <a:ext cx="10749631" cy="855409"/>
              </a:xfrm>
              <a:prstGeom prst="rect">
                <a:avLst/>
              </a:prstGeom>
              <a:blipFill rotWithShape="1">
                <a:blip r:embed="rId3"/>
                <a:stretch>
                  <a:fillRect l="-4" t="-30" r="1" b="-53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29_1#818af0834?vop=1&amp;pid=f85de506a&amp;color=0,0,0&amp;vtp=1&amp;bbb=1&amp;hb=1"/>
              <p:cNvSpPr/>
              <p:nvPr/>
            </p:nvSpPr>
            <p:spPr>
              <a:xfrm>
                <a:off x="722376" y="227965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期卵母细胞才具备受精能力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，且细胞质中含有激发细胞核全能性表达的物质和营养条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，因此实验中采集的卵母细胞通常在体外培养至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；进行动物成纤维细胞体外培养时置于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的混合气体的培养箱中。核移植成功后，用电刺激</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白酶合成抑制剂等激活重构胚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29_1#818af0834?vop=1&amp;pid=f85de506a&amp;color=0,0,0&amp;vtp=1&amp;bbb=1&amp;hb=1"/>
              <p:cNvSpPr>
                <a:spLocks noRot="1" noChangeAspect="1" noMove="1" noResize="1" noEditPoints="1" noAdjustHandles="1" noChangeArrowheads="1" noChangeShapeType="1" noTextEdit="1"/>
              </p:cNvSpPr>
              <p:nvPr/>
            </p:nvSpPr>
            <p:spPr>
              <a:xfrm>
                <a:off x="722376" y="2279650"/>
                <a:ext cx="10753344" cy="1796034"/>
              </a:xfrm>
              <a:prstGeom prst="rect">
                <a:avLst/>
              </a:prstGeom>
              <a:blipFill rotWithShape="1">
                <a:blip r:embed="rId4"/>
                <a:stretch>
                  <a:fillRect l="-4" r="-963"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0_1#83c7575a4?pid=f85de506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（3）为提高胚胎的发育率和妊娠率，研究人员还将组蛋白去甲基化酶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注入了重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组融合细胞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0_1#83c7575a4?pid=f85de506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B_5_AN.31_1#83c7575a4.blank?pid=f85de506a&amp;color=0,0,0&amp;vpa=16&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降低组蛋白的甲基化程度，有利于与细胞分裂和分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化相关基因的表达</a:t>
            </a:r>
            <a:endParaRPr lang="en-US" altLang="zh-CN" sz="2000" dirty="0"/>
          </a:p>
        </p:txBody>
      </p:sp>
      <mc:AlternateContent xmlns:mc="http://schemas.openxmlformats.org/markup-compatibility/2006">
        <mc:Choice xmlns:a14="http://schemas.microsoft.com/office/drawing/2010/main" Requires="a14">
          <p:sp>
            <p:nvSpPr>
              <p:cNvPr id="4" name="QB_5_AS.32_1#83c7575a4?vop=1&amp;pid=f85de506a&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组蛋白去甲基化酶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经翻译产生组蛋白去甲基化酶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，可以降低组蛋白的甲基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，有利于与细胞分裂和分化相关基因的表达。</a:t>
                </a:r>
                <a:endParaRPr lang="en-US" altLang="zh-CN" sz="2200" dirty="0"/>
              </a:p>
            </p:txBody>
          </p:sp>
        </mc:Choice>
        <mc:Fallback>
          <p:sp>
            <p:nvSpPr>
              <p:cNvPr id="4" name="QB_5_AS.32_1#83c7575a4?vop=1&amp;pid=f85de506a&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b="-49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33_1#29b3cf1d7?pid=f85de506a&amp;color=0,0,0&amp;vtp=1&amp;bbb=1&amp;hb=1"/>
              <p:cNvSpPr/>
              <p:nvPr/>
            </p:nvSpPr>
            <p:spPr>
              <a:xfrm>
                <a:off x="722376" y="3191832"/>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（4）与第一代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基因敲除猴模型相比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，第二代猕猴模型用于研究生物节律紊乱及相关药物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研发的优势是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写出1点即可）。</a:t>
                </a:r>
                <a:endParaRPr lang="en-US" altLang="zh-CN" sz="2000" dirty="0"/>
              </a:p>
            </p:txBody>
          </p:sp>
        </mc:Choice>
        <mc:Fallback>
          <p:sp>
            <p:nvSpPr>
              <p:cNvPr id="5" name="QB_5_BD.33_1#29b3cf1d7?pid=f85de506a&amp;color=0,0,0&amp;vtp=1&amp;bbb=1&amp;hb=1"/>
              <p:cNvSpPr>
                <a:spLocks noRot="1" noChangeAspect="1" noMove="1" noResize="1" noEditPoints="1" noAdjustHandles="1" noChangeArrowheads="1" noChangeShapeType="1" noTextEdit="1"/>
              </p:cNvSpPr>
              <p:nvPr/>
            </p:nvSpPr>
            <p:spPr>
              <a:xfrm>
                <a:off x="722376" y="3191832"/>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
        <p:nvSpPr>
          <p:cNvPr id="6" name="QB_5_AN.34_1#29b3cf1d7.blank?pid=f85de506a&amp;color=0,0,0&amp;vpa=17&amp;vtp=1&amp;bbb=1"/>
          <p:cNvSpPr/>
          <p:nvPr/>
        </p:nvSpPr>
        <p:spPr>
          <a:xfrm>
            <a:off x="2255901" y="3591882"/>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遗传背景一致</a:t>
            </a:r>
            <a:endParaRPr lang="en-US" altLang="zh-CN" sz="2000" dirty="0"/>
          </a:p>
        </p:txBody>
      </p:sp>
      <mc:AlternateContent xmlns:mc="http://schemas.openxmlformats.org/markup-compatibility/2006">
        <mc:Choice xmlns:a14="http://schemas.microsoft.com/office/drawing/2010/main" Requires="a14">
          <p:sp>
            <p:nvSpPr>
              <p:cNvPr id="7" name="QB_5_AS.35_1#29b3cf1d7?vop=1&amp;pid=f85de506a&amp;color=0,0,0&amp;vtp=1&amp;bbb=1&amp;hb=1"/>
              <p:cNvSpPr/>
              <p:nvPr/>
            </p:nvSpPr>
            <p:spPr>
              <a:xfrm>
                <a:off x="722376" y="4036382"/>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第二代基因敲除猴是由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的成纤维细胞进行克隆获得的，因此它们的基因组成相同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基因敲除猴模型相比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，第二代猕猴模型用于研究生物节律紊乱及相关药物研发的优势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是遗传背景一致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35_1#29b3cf1d7?vop=1&amp;pid=f85de506a&amp;color=0,0,0&amp;vtp=1&amp;bbb=1&amp;hb=1"/>
              <p:cNvSpPr>
                <a:spLocks noRot="1" noChangeAspect="1" noMove="1" noResize="1" noEditPoints="1" noAdjustHandles="1" noChangeArrowheads="1" noChangeShapeType="1" noTextEdit="1"/>
              </p:cNvSpPr>
              <p:nvPr/>
            </p:nvSpPr>
            <p:spPr>
              <a:xfrm>
                <a:off x="722376" y="4036382"/>
                <a:ext cx="10753344" cy="1326134"/>
              </a:xfrm>
              <a:prstGeom prst="rect">
                <a:avLst/>
              </a:prstGeom>
              <a:blipFill rotWithShape="1">
                <a:blip r:embed="rId4"/>
                <a:stretch>
                  <a:fillRect l="-4" t="-24" r="-933"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36_1#c7b9ae40d?iti=1&amp;htil=2&amp;pid=87f3e3e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87139" y="1054296"/>
            <a:ext cx="4736592" cy="38679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36_2#c7b9ae40d?iti=1&amp;htil=2&amp;pid=87f3e3e77&amp;color=0,0,0&amp;vtp=1&amp;bbb=1"/>
          <p:cNvSpPr/>
          <p:nvPr/>
        </p:nvSpPr>
        <p:spPr>
          <a:xfrm>
            <a:off x="8825247" y="50396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4" name="QO_4_BD.36_3#c7b9ae40d?htil=2&amp;pid=87f3e3e77&amp;color=0,0,0&amp;vtp=1&amp;bt=1&amp;bbb=1&amp;hb=1"/>
              <p:cNvSpPr/>
              <p:nvPr/>
            </p:nvSpPr>
            <p:spPr>
              <a:xfrm>
                <a:off x="722376" y="972000"/>
                <a:ext cx="5879592"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保护损伤的神经细胞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。科学家构建了含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（图1），并导入大鼠神经干细胞中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，用于干细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胞基因治疗的研究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。请据此回答下列问题：</a:t>
                </a:r>
                <a:endParaRPr lang="en-US" altLang="zh-CN" sz="2000" dirty="0"/>
              </a:p>
            </p:txBody>
          </p:sp>
        </mc:Choice>
        <mc:Fallback>
          <p:sp>
            <p:nvSpPr>
              <p:cNvPr id="4" name="QO_4_BD.36_3#c7b9ae40d?htil=2&amp;pid=87f3e3e77&amp;color=0,0,0&amp;vtp=1&amp;bt=1&amp;bbb=1&amp;hb=1"/>
              <p:cNvSpPr>
                <a:spLocks noRot="1" noChangeAspect="1" noMove="1" noResize="1" noEditPoints="1" noAdjustHandles="1" noChangeArrowheads="1" noChangeShapeType="1" noTextEdit="1"/>
              </p:cNvSpPr>
              <p:nvPr/>
            </p:nvSpPr>
            <p:spPr>
              <a:xfrm>
                <a:off x="722376" y="972000"/>
                <a:ext cx="5879592" cy="1770634"/>
              </a:xfrm>
              <a:prstGeom prst="rect">
                <a:avLst/>
              </a:prstGeom>
              <a:blipFill rotWithShape="1">
                <a:blip r:embed="rId2"/>
                <a:stretch>
                  <a:fillRect l="-6" t="-25" r="-1428" b="-2542"/>
                </a:stretch>
              </a:blipFill>
            </p:spPr>
            <p:txBody>
              <a:bodyPr/>
              <a:lstStyle/>
              <a:p>
                <a:r>
                  <a:rPr lang="zh-CN" altLang="en-US">
                    <a:noFill/>
                  </a:rPr>
                  <a:t> </a:t>
                </a:r>
              </a:p>
            </p:txBody>
          </p:sp>
        </mc:Fallback>
      </mc:AlternateContent>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7_1#ad3929192?pid=c7b9ae40d&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（1）基因表达载体通常含有目的基因、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的基因表达载体时，应选择图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填限制酶）。</a:t>
                </a:r>
                <a:endParaRPr lang="en-US" altLang="zh-CN" sz="2000" dirty="0">
                  <a:solidFill>
                    <a:srgbClr val="000000"/>
                  </a:solidFill>
                </a:endParaRPr>
              </a:p>
            </p:txBody>
          </p:sp>
        </mc:Choice>
        <mc:Fallback>
          <p:sp>
            <p:nvSpPr>
              <p:cNvPr id="2" name="QB_5_BD.37_1#ad3929192?pid=c7b9ae40d&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38_1#ad3929192.blank?pid=c7b9ae40d&amp;color=0,0,0&amp;vpa=18&amp;vtp=1&amp;bbb=1"/>
          <p:cNvSpPr/>
          <p:nvPr/>
        </p:nvSpPr>
        <p:spPr>
          <a:xfrm>
            <a:off x="6215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solidFill>
                <a:srgbClr val="00B050"/>
              </a:solidFill>
            </a:endParaRPr>
          </a:p>
        </p:txBody>
      </p:sp>
      <p:sp>
        <p:nvSpPr>
          <p:cNvPr id="4" name="QB_5_AN.39_1#ad3929192.blank?pid=c7b9ae40d&amp;color=0,0,0&amp;vpa=19&amp;vtp=1&amp;bbb=1"/>
          <p:cNvSpPr/>
          <p:nvPr/>
        </p:nvSpPr>
        <p:spPr>
          <a:xfrm>
            <a:off x="7485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复制原点</a:t>
            </a:r>
            <a:endParaRPr lang="en-US" altLang="zh-CN" sz="2000" dirty="0">
              <a:solidFill>
                <a:srgbClr val="00B050"/>
              </a:solidFill>
            </a:endParaRPr>
          </a:p>
        </p:txBody>
      </p:sp>
      <p:sp>
        <p:nvSpPr>
          <p:cNvPr id="5" name="QB_5_AN.40_1#ad3929192.blank?pid=c7b9ae40d&amp;color=0,0,0&amp;vpa=20&amp;vtp=1&amp;bbb=1"/>
          <p:cNvSpPr/>
          <p:nvPr/>
        </p:nvSpPr>
        <p:spPr>
          <a:xfrm>
            <a:off x="9009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标记基因</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N.41_1#ad3929192.blank?pid=c7b9ae40d&amp;color=0,0,0&amp;vpa=21&amp;vtp=1&amp;bbb=1"/>
              <p:cNvSpPr/>
              <p:nvPr/>
            </p:nvSpPr>
            <p:spPr>
              <a:xfrm>
                <a:off x="5675249" y="1460436"/>
                <a:ext cx="11477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41_1#ad3929192.blank?pid=c7b9ae40d&amp;color=0,0,0&amp;vpa=21&amp;vtp=1&amp;bbb=1"/>
              <p:cNvSpPr>
                <a:spLocks noRot="1" noChangeAspect="1" noMove="1" noResize="1" noEditPoints="1" noAdjustHandles="1" noChangeArrowheads="1" noChangeShapeType="1" noTextEdit="1"/>
              </p:cNvSpPr>
              <p:nvPr/>
            </p:nvSpPr>
            <p:spPr>
              <a:xfrm>
                <a:off x="5675249" y="1460436"/>
                <a:ext cx="1147763" cy="294577"/>
              </a:xfrm>
              <a:prstGeom prst="rect">
                <a:avLst/>
              </a:prstGeom>
              <a:blipFill rotWithShape="1">
                <a:blip r:embed="rId2"/>
                <a:stretch>
                  <a:fillRect l="-22" t="-194" r="50" b="-75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S.42_1#ad3929192?vop=1&amp;pid=c7b9ae40d&amp;color=0,0,0&amp;vtp=1&amp;bbb=1&amp;hb=1"/>
              <p:cNvSpPr/>
              <p:nvPr/>
            </p:nvSpPr>
            <p:spPr>
              <a:xfrm>
                <a:off x="722376" y="18224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基因表达载体通常含有目的基因、启动子、终止子、复制原点、标记基因等结构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意和图示分析可知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基因两边都有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，载体也含有该限制酶识别序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，所以构建含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基因的表达载体时，应选择图1中的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限制酶进行酶切。</a:t>
                </a:r>
                <a:endParaRPr lang="en-US" altLang="zh-CN" sz="2200" dirty="0">
                  <a:solidFill>
                    <a:srgbClr val="000000"/>
                  </a:solidFill>
                </a:endParaRPr>
              </a:p>
            </p:txBody>
          </p:sp>
        </mc:Choice>
        <mc:Fallback>
          <p:sp>
            <p:nvSpPr>
              <p:cNvPr id="7" name="QB_5_AS.42_1#ad3929192?vop=1&amp;pid=c7b9ae40d&amp;color=0,0,0&amp;vtp=1&amp;bbb=1&amp;hb=1"/>
              <p:cNvSpPr>
                <a:spLocks noRot="1" noChangeAspect="1" noMove="1" noResize="1" noEditPoints="1" noAdjustHandles="1" noChangeArrowheads="1" noChangeShapeType="1" noTextEdit="1"/>
              </p:cNvSpPr>
              <p:nvPr/>
            </p:nvSpPr>
            <p:spPr>
              <a:xfrm>
                <a:off x="722376" y="182245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43_1#d0ee77de9?iti=2&amp;htil=3&amp;pid=c7b9ae4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30719" y="1054295"/>
            <a:ext cx="4809744" cy="3145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43_2#d0ee77de9?iti=2&amp;htil=3&amp;pid=c7b9ae40d&amp;color=0,0,0&amp;vtp=1&amp;bbb=1"/>
          <p:cNvSpPr/>
          <p:nvPr/>
        </p:nvSpPr>
        <p:spPr>
          <a:xfrm>
            <a:off x="8805404" y="430778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5_BD.43_3#d0ee77de9?htil=3&amp;pid=c7b9ae40d&amp;color=0,0,0&amp;vtp=1&amp;bt=1&amp;bbb=1&amp;hb=1"/>
              <p:cNvSpPr/>
              <p:nvPr/>
            </p:nvSpPr>
            <p:spPr>
              <a:xfrm>
                <a:off x="722376" y="972000"/>
                <a:ext cx="5806440"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（2）酶切后的载体和基因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进行连接，可产生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：单个载体自连、基因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与载体正向连接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与载体反向连接（如图1所示）。为鉴定这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a:rPr lang="en-US" altLang="zh-CN" sz="20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酶对筛选得到的载体进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行双酶切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，并对酶切后的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片段进行电泳分析，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2泳道对应的载体的连接方式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43_3#d0ee77de9?htil=3&amp;pid=c7b9ae40d&amp;color=0,0,0&amp;vtp=1&amp;bt=1&amp;bbb=1&amp;hb=1"/>
              <p:cNvSpPr>
                <a:spLocks noRot="1" noChangeAspect="1" noMove="1" noResize="1" noEditPoints="1" noAdjustHandles="1" noChangeArrowheads="1" noChangeShapeType="1" noTextEdit="1"/>
              </p:cNvSpPr>
              <p:nvPr/>
            </p:nvSpPr>
            <p:spPr>
              <a:xfrm>
                <a:off x="722376" y="972000"/>
                <a:ext cx="5806440" cy="3129153"/>
              </a:xfrm>
              <a:prstGeom prst="rect">
                <a:avLst/>
              </a:prstGeom>
              <a:blipFill rotWithShape="1">
                <a:blip r:embed="rId2"/>
                <a:stretch>
                  <a:fillRect l="-7" t="-14" r="-2038" b="-1451"/>
                </a:stretch>
              </a:blipFill>
            </p:spPr>
            <p:txBody>
              <a:bodyPr/>
              <a:lstStyle/>
              <a:p>
                <a:r>
                  <a:rPr lang="zh-CN" altLang="en-US">
                    <a:noFill/>
                  </a:rPr>
                  <a:t> </a:t>
                </a:r>
              </a:p>
            </p:txBody>
          </p:sp>
        </mc:Fallback>
      </mc:AlternateContent>
      <p:sp>
        <p:nvSpPr>
          <p:cNvPr id="5" name="QB_5_AN.44_1#d0ee77de9.blank?pid=c7b9ae40d&amp;color=0,0,0&amp;vpa=22&amp;vtp=1&amp;bbb=1"/>
          <p:cNvSpPr/>
          <p:nvPr/>
        </p:nvSpPr>
        <p:spPr>
          <a:xfrm>
            <a:off x="985901" y="3658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反向连接</a:t>
            </a:r>
            <a:endParaRPr lang="en-US" altLang="zh-CN" sz="2000" dirty="0"/>
          </a:p>
        </p:txBody>
      </p:sp>
      <p:sp>
        <p:nvSpPr>
          <p:cNvPr id="6" name="QB_5_AS.45_1#d0ee77de9?htil=3&amp;vop=1&amp;pid=c7b9ae40d&amp;color=0,0,0&amp;vtp=1&amp;bbb=1"/>
          <p:cNvSpPr/>
          <p:nvPr/>
        </p:nvSpPr>
        <p:spPr>
          <a:xfrm>
            <a:off x="722376" y="4146174"/>
            <a:ext cx="5806440"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6_1#726567f2e?pid=c7b9ae40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（3）在培养大鼠神经干细胞的过程中，可使用酶将细胞分散开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。分散的细胞很快就贴附在瓶壁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5_AN.47_1#726567f2e.blank?pid=c7b9ae40d&amp;color=0,0,0&amp;vpa=23&amp;vtp=1&amp;bbb=1"/>
          <p:cNvSpPr/>
          <p:nvPr/>
        </p:nvSpPr>
        <p:spPr>
          <a:xfrm>
            <a:off x="1747901" y="1372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细胞贴壁</a:t>
            </a:r>
            <a:endParaRPr lang="en-US" altLang="zh-CN" sz="2000" dirty="0">
              <a:solidFill>
                <a:srgbClr val="00B050"/>
              </a:solidFill>
            </a:endParaRPr>
          </a:p>
        </p:txBody>
      </p:sp>
      <p:sp>
        <p:nvSpPr>
          <p:cNvPr id="4" name="QB_5_AS.48_1#726567f2e?vop=1&amp;pid=c7b9ae40d&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进行动物细胞培养时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，需要用胰蛋白酶或胶原蛋白酶将从动物体内取出的组织块分散成单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。在适宜环境中培养，细胞悬液中的细胞很快贴附在瓶壁上，称为细胞贴壁。</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5" name="QB_5_BD.49_1#68cfeba1b?pid=c7b9ae40d&amp;color=0,0,0&amp;vtp=1&amp;bbb=1&amp;hb=1"/>
              <p:cNvSpPr/>
              <p:nvPr/>
            </p:nvSpPr>
            <p:spPr>
              <a:xfrm>
                <a:off x="722376" y="2836232"/>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（4）将正向连接的重组载体导入神经干细胞后，为了检测基因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是否转录出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。当培养的神经干细胞达到一定密度时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培养以得到更多数量的细胞，用于神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经干细胞移植治疗实验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5_BD.49_1#68cfeba1b?pid=c7b9ae40d&amp;color=0,0,0&amp;vtp=1&amp;bbb=1&amp;hb=1"/>
              <p:cNvSpPr>
                <a:spLocks noRot="1" noChangeAspect="1" noMove="1" noResize="1" noEditPoints="1" noAdjustHandles="1" noChangeArrowheads="1" noChangeShapeType="1" noTextEdit="1"/>
              </p:cNvSpPr>
              <p:nvPr/>
            </p:nvSpPr>
            <p:spPr>
              <a:xfrm>
                <a:off x="722376" y="2836232"/>
                <a:ext cx="10753344" cy="1313434"/>
              </a:xfrm>
              <a:prstGeom prst="rect">
                <a:avLst/>
              </a:prstGeom>
              <a:blipFill rotWithShape="1">
                <a:blip r:embed="rId1"/>
                <a:stretch>
                  <a:fillRect l="-4" t="-25" r="-402" b="-34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50_1#68cfeba1b.blank?pid=c7b9ae40d&amp;color=0,0,0&amp;vpa=24&amp;vtp=1&amp;bbb=1"/>
              <p:cNvSpPr/>
              <p:nvPr/>
            </p:nvSpPr>
            <p:spPr>
              <a:xfrm>
                <a:off x="10642536" y="2896620"/>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𝐏𝐂𝐑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50_1#68cfeba1b.blank?pid=c7b9ae40d&amp;color=0,0,0&amp;vpa=24&amp;vtp=1&amp;bbb=1"/>
              <p:cNvSpPr>
                <a:spLocks noRot="1" noChangeAspect="1" noMove="1" noResize="1" noEditPoints="1" noAdjustHandles="1" noChangeArrowheads="1" noChangeShapeType="1" noTextEdit="1"/>
              </p:cNvSpPr>
              <p:nvPr/>
            </p:nvSpPr>
            <p:spPr>
              <a:xfrm>
                <a:off x="10642536" y="2896620"/>
                <a:ext cx="612775" cy="294577"/>
              </a:xfrm>
              <a:prstGeom prst="rect">
                <a:avLst/>
              </a:prstGeom>
              <a:blipFill rotWithShape="1">
                <a:blip r:embed="rId2"/>
                <a:stretch>
                  <a:fillRect l="-93" t="-131" r="93" b="-7651"/>
                </a:stretch>
              </a:blipFill>
            </p:spPr>
            <p:txBody>
              <a:bodyPr/>
              <a:lstStyle/>
              <a:p>
                <a:r>
                  <a:rPr lang="zh-CN" altLang="en-US">
                    <a:noFill/>
                  </a:rPr>
                  <a:t> </a:t>
                </a:r>
              </a:p>
            </p:txBody>
          </p:sp>
        </mc:Fallback>
      </mc:AlternateContent>
      <p:sp>
        <p:nvSpPr>
          <p:cNvPr id="7" name="QB_5_AN.51_1#68cfeba1b.blank?pid=c7b9ae40d&amp;color=0,0,0&amp;vpa=25&amp;vtp=1&amp;bbb=1"/>
          <p:cNvSpPr/>
          <p:nvPr/>
        </p:nvSpPr>
        <p:spPr>
          <a:xfrm>
            <a:off x="6573901" y="3255332"/>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传代</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S.52_1#68cfeba1b?vop=1&amp;pid=c7b9ae40d&amp;color=0,0,0&amp;vtp=1&amp;bbb=1&amp;hb=1"/>
              <p:cNvSpPr/>
              <p:nvPr/>
            </p:nvSpPr>
            <p:spPr>
              <a:xfrm>
                <a:off x="722376" y="416020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将正向连接的重组载体导入神经干细胞后，可用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等技术检测基因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是否转录出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当培养的神经干细胞达到一定密度时产生接触抑制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，需要换瓶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，然后进行传代培养以得到更多数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，用于神经干细胞移植治疗实验。</a:t>
                </a:r>
                <a:endParaRPr lang="en-US" altLang="zh-CN" sz="2200" dirty="0">
                  <a:solidFill>
                    <a:srgbClr val="000000"/>
                  </a:solidFill>
                </a:endParaRPr>
              </a:p>
            </p:txBody>
          </p:sp>
        </mc:Choice>
        <mc:Fallback>
          <p:sp>
            <p:nvSpPr>
              <p:cNvPr id="8" name="QB_5_AS.52_1#68cfeba1b?vop=1&amp;pid=c7b9ae40d&amp;color=0,0,0&amp;vtp=1&amp;bbb=1&amp;hb=1"/>
              <p:cNvSpPr>
                <a:spLocks noRot="1" noChangeAspect="1" noMove="1" noResize="1" noEditPoints="1" noAdjustHandles="1" noChangeArrowheads="1" noChangeShapeType="1" noTextEdit="1"/>
              </p:cNvSpPr>
              <p:nvPr/>
            </p:nvSpPr>
            <p:spPr>
              <a:xfrm>
                <a:off x="722376" y="4160207"/>
                <a:ext cx="10753344" cy="1326134"/>
              </a:xfrm>
              <a:prstGeom prst="rect">
                <a:avLst/>
              </a:prstGeom>
              <a:blipFill rotWithShape="1">
                <a:blip r:embed="rId3"/>
                <a:stretch>
                  <a:fillRect l="-4" t="-24" r="-402"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7f94ec1ee?pid=c7b9ae40d&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）科学家使用转基因动物生产药物时通常将药用蛋白基因与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等调控组件重组在一起导入哺乳动物的细胞中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，使转基因动物通过分泌乳汁来生产药物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基因动物被称作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4_1#7f94ec1ee.blank?pid=c7b9ae40d&amp;color=0,0,0&amp;vpa=26&amp;vtp=1&amp;bbb=1"/>
          <p:cNvSpPr/>
          <p:nvPr/>
        </p:nvSpPr>
        <p:spPr>
          <a:xfrm>
            <a:off x="7675626" y="931165"/>
            <a:ext cx="374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乳腺中特异表达的基因的启动子</a:t>
            </a:r>
            <a:endParaRPr lang="en-US" altLang="zh-CN" sz="2000" dirty="0"/>
          </a:p>
        </p:txBody>
      </p:sp>
      <p:sp>
        <p:nvSpPr>
          <p:cNvPr id="4" name="QB_5_AN.55_1#7f94ec1ee.blank?pid=c7b9ae40d&amp;color=0,0,0&amp;vpa=27&amp;vtp=1&amp;bbb=1"/>
          <p:cNvSpPr/>
          <p:nvPr/>
        </p:nvSpPr>
        <p:spPr>
          <a:xfrm>
            <a:off x="2509901" y="1826515"/>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乳腺生物反应器</a:t>
            </a:r>
            <a:endParaRPr lang="en-US" altLang="zh-CN" sz="2000" dirty="0"/>
          </a:p>
        </p:txBody>
      </p:sp>
      <p:sp>
        <p:nvSpPr>
          <p:cNvPr id="5" name="QB_5_AS.56_1#7f94ec1ee?vop=1&amp;pid=c7b9ae40d&amp;color=0,0,0&amp;vtp=1&amp;bbb=1&amp;hb=1"/>
          <p:cNvSpPr/>
          <p:nvPr/>
        </p:nvSpPr>
        <p:spPr>
          <a:xfrm>
            <a:off x="722376" y="23775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利用基因工程技术，可以让哺乳动物批量生产药物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。科学家将药用蛋白基因与乳腺中特异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表达的基因的启动子等调控元件重组在一起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，通过显微注射的方法导入哺乳动物的受精卵中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这个受精卵发育成的转基因动物在进入泌乳期后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，可以通过分泌乳汁来生产所需要的药物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为乳腺生物反应器或乳房生物反应器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57_1#c7b9ae40d?vop=1&amp;pid=87f3e3e7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57_2#c7b9ae40d?vop=1&amp;pid=87f3e3e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80917" y="1513528"/>
            <a:ext cx="4027118"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7f3e3e77.fixed?pid=d3dab48c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87f3e3e77.fixed?pid=d3dab48c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专题6</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生物工程综合</a:t>
            </a:r>
            <a:endParaRPr lang="en-US" altLang="zh-CN" sz="4400" dirty="0"/>
          </a:p>
        </p:txBody>
      </p:sp>
      <p:pic>
        <p:nvPicPr>
          <p:cNvPr id="4" name="C_3#87f3e3e77.fixed?pid=d3dab48c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7f3e3e77.fixed?pid=d3dab48c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801af962e?pid=87f3e3e7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野生大豆的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𝑆𝐴𝑀𝑆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基因具有提高抗逆性的作用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。水稻是一种盐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敏感型作物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，为提高水稻的抗盐碱能力，研究者将野生大豆的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𝑆𝐴𝑀𝑆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基因转入水稻细胞内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培养出转基因水稻株系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801af962e?pid=87f3e3e7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94" b="-3491"/>
                </a:stretch>
              </a:blipFill>
            </p:spPr>
            <p:txBody>
              <a:bodyPr/>
              <a:lstStyle/>
              <a:p>
                <a:r>
                  <a:rPr lang="zh-CN" altLang="en-US">
                    <a:noFill/>
                  </a:rPr>
                  <a:t> </a:t>
                </a:r>
              </a:p>
            </p:txBody>
          </p:sp>
        </mc:Fallback>
      </mc:AlternateContent>
      <p:sp>
        <p:nvSpPr>
          <p:cNvPr id="3" name="QC_4_AN.2_1#801af962e.bracket?pid=87f3e3e77&amp;color=0,0,0&amp;vpa=1&amp;vtp=1"/>
          <p:cNvSpPr/>
          <p:nvPr/>
        </p:nvSpPr>
        <p:spPr>
          <a:xfrm>
            <a:off x="751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1_2#801af962e?pid=87f3e3e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66744" y="2408877"/>
            <a:ext cx="4855464" cy="22494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801af962e.choices?pid=87f3e3e77&amp;color=0,0,0&amp;vtp=1&amp;bbb=1"/>
              <p:cNvSpPr/>
              <p:nvPr/>
            </p:nvSpPr>
            <p:spPr>
              <a:xfrm>
                <a:off x="722376" y="47964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.图示过程使用了农杆菌转化法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.Ⅰ和Ⅲ都需使用固体培养基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.Ⅰ中的筛选可使用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.获得的转基因水稻苗都具备抗盐碱能力</a:t>
                </a:r>
                <a:endParaRPr lang="en-US" altLang="zh-CN" sz="2000" dirty="0"/>
              </a:p>
            </p:txBody>
          </p:sp>
        </mc:Choice>
        <mc:Fallback>
          <p:sp>
            <p:nvSpPr>
              <p:cNvPr id="5" name="QC_4_BD.1_3#801af962e.choices?pid=87f3e3e77&amp;color=0,0,0&amp;vtp=1&amp;bbb=1"/>
              <p:cNvSpPr>
                <a:spLocks noRot="1" noChangeAspect="1" noMove="1" noResize="1" noEditPoints="1" noAdjustHandles="1" noChangeArrowheads="1" noChangeShapeType="1" noTextEdit="1"/>
              </p:cNvSpPr>
              <p:nvPr/>
            </p:nvSpPr>
            <p:spPr>
              <a:xfrm>
                <a:off x="722376" y="4796477"/>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801af962e?vop=1&amp;pid=87f3e3e77&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转化是指目的基因进入受体细胞内，并且在受体细胞内维持稳定和表达的过程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使用了农杆菌转化法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，A正确；Ⅰ中筛选含目的基因的农杆菌，需使用固体培养基，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Ⅲ为植物组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织培养的再分化过程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，需要使用固体培养基，B正确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技术可用于目的基因和基因表达载体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𝑆𝐴𝑀𝑆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基因具有提高抗逆性的作用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，获得的转基因水稻幼苗不一定都具有抗盐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，还需要将转基因水稻置于盐碱环境中进行鉴定，D错误。</a:t>
                </a:r>
                <a:endParaRPr lang="en-US" altLang="zh-CN" sz="2200" dirty="0"/>
              </a:p>
            </p:txBody>
          </p:sp>
        </mc:Choice>
        <mc:Fallback>
          <p:sp>
            <p:nvSpPr>
              <p:cNvPr id="2" name="QC_4_AS.3_1#801af962e?vop=1&amp;pid=87f3e3e77&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_1#9b7128f21?pid=87f3e3e77&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果胶甲酯酶具有催化水解果胶的作用，为获得高产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、高纯度的胞外果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胶甲酯酶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，某科研小组设计的黑曲霉工程菌的构建和发酵流程图如下。回答下列问题：</a:t>
            </a:r>
            <a:endParaRPr lang="en-US" altLang="zh-CN" sz="2000" dirty="0">
              <a:solidFill>
                <a:srgbClr val="000000"/>
              </a:solidFill>
            </a:endParaRPr>
          </a:p>
        </p:txBody>
      </p:sp>
      <p:pic>
        <p:nvPicPr>
          <p:cNvPr id="3" name="QO_4_BD.4_2#9b7128f21?pid=87f3e3e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961203"/>
            <a:ext cx="4773168"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5_BD.5_1#6bf9a1508?pid=9b7128f21&amp;color=0,0,0&amp;vtp=1&amp;bbb=1&amp;hb=1"/>
              <p:cNvSpPr/>
              <p:nvPr/>
            </p:nvSpPr>
            <p:spPr>
              <a:xfrm>
                <a:off x="722376" y="359950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（1）科研小组从基因数据库中获得果胶甲酯酶基因序列后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，通过设计引物扩增出大量果胶甲酯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酶基因片段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，在扩增过程中4种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此过程缓冲液中加入</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在构建重组表达载体过程中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，果胶甲酯酶基因应插入质粒的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之间才能进行表达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5_1#6bf9a1508?pid=9b7128f21&amp;color=0,0,0&amp;vtp=1&amp;bbb=1&amp;hb=1"/>
              <p:cNvSpPr>
                <a:spLocks noRot="1" noChangeAspect="1" noMove="1" noResize="1" noEditPoints="1" noAdjustHandles="1" noChangeArrowheads="1" noChangeShapeType="1" noTextEdit="1"/>
              </p:cNvSpPr>
              <p:nvPr/>
            </p:nvSpPr>
            <p:spPr>
              <a:xfrm>
                <a:off x="722376" y="3599503"/>
                <a:ext cx="10753344" cy="1757553"/>
              </a:xfrm>
              <a:prstGeom prst="rect">
                <a:avLst/>
              </a:prstGeom>
              <a:blipFill rotWithShape="1">
                <a:blip r:embed="rId2"/>
                <a:stretch>
                  <a:fillRect l="-4" t="-18" r="-1057" b="-2590"/>
                </a:stretch>
              </a:blipFill>
            </p:spPr>
            <p:txBody>
              <a:bodyPr/>
              <a:lstStyle/>
              <a:p>
                <a:r>
                  <a:rPr lang="zh-CN" altLang="en-US">
                    <a:noFill/>
                  </a:rPr>
                  <a:t> </a:t>
                </a:r>
              </a:p>
            </p:txBody>
          </p:sp>
        </mc:Fallback>
      </mc:AlternateContent>
      <p:sp>
        <p:nvSpPr>
          <p:cNvPr id="5" name="QB_5_AN.6_1#6bf9a1508.blank?pid=9b7128f21&amp;color=0,0,0&amp;vpa=2&amp;vtp=1&amp;bbb=1"/>
          <p:cNvSpPr/>
          <p:nvPr/>
        </p:nvSpPr>
        <p:spPr>
          <a:xfrm>
            <a:off x="5808726" y="40186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提供原料和能量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N.7_1#6bf9a1508.blank?pid=9b7128f21&amp;color=0,0,0&amp;vpa=3&amp;vtp=1&amp;bbb=1"/>
              <p:cNvSpPr/>
              <p:nvPr/>
            </p:nvSpPr>
            <p:spPr>
              <a:xfrm>
                <a:off x="1227201" y="4563179"/>
                <a:ext cx="198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激活</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6" name="QB_5_AN.7_1#6bf9a1508.blank?pid=9b7128f21&amp;color=0,0,0&amp;vpa=3&amp;vtp=1&amp;bbb=1"/>
              <p:cNvSpPr>
                <a:spLocks noRot="1" noChangeAspect="1" noMove="1" noResize="1" noEditPoints="1" noAdjustHandles="1" noChangeArrowheads="1" noChangeShapeType="1" noTextEdit="1"/>
              </p:cNvSpPr>
              <p:nvPr/>
            </p:nvSpPr>
            <p:spPr>
              <a:xfrm>
                <a:off x="1227201" y="4563179"/>
                <a:ext cx="1985963" cy="303784"/>
              </a:xfrm>
              <a:prstGeom prst="rect">
                <a:avLst/>
              </a:prstGeom>
              <a:blipFill rotWithShape="1">
                <a:blip r:embed="rId3"/>
                <a:stretch>
                  <a:fillRect l="-19" t="-3785" r="3" b="-4492"/>
                </a:stretch>
              </a:blipFill>
            </p:spPr>
            <p:txBody>
              <a:bodyPr/>
              <a:lstStyle/>
              <a:p>
                <a:r>
                  <a:rPr lang="zh-CN" altLang="en-US">
                    <a:noFill/>
                  </a:rPr>
                  <a:t> </a:t>
                </a:r>
              </a:p>
            </p:txBody>
          </p:sp>
        </mc:Fallback>
      </mc:AlternateContent>
      <p:sp>
        <p:nvSpPr>
          <p:cNvPr id="7" name="QB_5_AN.8_1#6bf9a1508.blank?pid=9b7128f21&amp;color=0,0,0&amp;vpa=4&amp;vtp=1&amp;bbb=1&amp;hb=1"/>
          <p:cNvSpPr/>
          <p:nvPr/>
        </p:nvSpPr>
        <p:spPr>
          <a:xfrm>
            <a:off x="722377" y="44758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启动子和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9_1#6bf9a1508?vop=1&amp;pid=9b7128f21&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是脱氧核苷三磷酸，可以为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提供原料和能量，缓冲液中加入</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的目的是激活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聚合酶。基因表达必须有启动子和终止子，因此目的基因必须插入启动子和终止子之间。</a:t>
                </a:r>
                <a:endParaRPr lang="en-US" altLang="zh-CN" sz="2200" dirty="0"/>
              </a:p>
            </p:txBody>
          </p:sp>
        </mc:Choice>
        <mc:Fallback>
          <p:sp>
            <p:nvSpPr>
              <p:cNvPr id="2" name="QB_5_AS.9_1#6bf9a1508?vop=1&amp;pid=9b7128f21&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0_1#55010ea78?pid=9b7128f21&amp;color=0,0,0&amp;vtp=1&amp;bt=1&amp;bbb=1&amp;hb=1"/>
              <p:cNvSpPr/>
              <p:nvPr/>
            </p:nvSpPr>
            <p:spPr>
              <a:xfrm>
                <a:off x="722376" y="969264"/>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（2）可提取农杆菌的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后再通过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判断重组表达载体是否导入农杆菌。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获得转果胶甲酯酶基因的黑曲霉后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—抗体杂交技术或检测单位量的转基因黑曲霉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判断高产果胶甲酯酶黑曲霉工程菌是否构建成功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。因黑曲霉自身某种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蛋白质的物理和化学性质与果胶甲酯酶相似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，造成提取产物纯度不高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，所以科研小组通过一定的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方法将这种蛋白质的基因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从而获得高纯度的果胶甲酯酶。</a:t>
                </a:r>
                <a:endParaRPr lang="en-US" altLang="zh-CN" sz="2000" dirty="0"/>
              </a:p>
            </p:txBody>
          </p:sp>
        </mc:Choice>
        <mc:Fallback>
          <p:sp>
            <p:nvSpPr>
              <p:cNvPr id="2" name="QB_5_BD.10_1#55010ea78?pid=9b7128f21&amp;color=0,0,0&amp;vtp=1&amp;bt=1&amp;bbb=1&amp;hb=1"/>
              <p:cNvSpPr>
                <a:spLocks noRot="1" noChangeAspect="1" noMove="1" noResize="1" noEditPoints="1" noAdjustHandles="1" noChangeArrowheads="1" noChangeShapeType="1" noTextEdit="1"/>
              </p:cNvSpPr>
              <p:nvPr/>
            </p:nvSpPr>
            <p:spPr>
              <a:xfrm>
                <a:off x="722376" y="969264"/>
                <a:ext cx="10753344" cy="2214753"/>
              </a:xfrm>
              <a:prstGeom prst="rect">
                <a:avLst/>
              </a:prstGeom>
              <a:blipFill rotWithShape="1">
                <a:blip r:embed="rId1"/>
                <a:stretch>
                  <a:fillRect l="-4" t="-11" r="-3431" b="-2059"/>
                </a:stretch>
              </a:blipFill>
            </p:spPr>
            <p:txBody>
              <a:bodyPr/>
              <a:lstStyle/>
              <a:p>
                <a:r>
                  <a:rPr lang="zh-CN" altLang="en-US">
                    <a:noFill/>
                  </a:rPr>
                  <a:t> </a:t>
                </a:r>
              </a:p>
            </p:txBody>
          </p:sp>
        </mc:Fallback>
      </mc:AlternateContent>
      <p:sp>
        <p:nvSpPr>
          <p:cNvPr id="3" name="QB_5_AN.11_1#55010ea78.blank?pid=9b7128f21&amp;color=0,0,0&amp;vpa=5&amp;vtp=1&amp;bbb=1"/>
          <p:cNvSpPr/>
          <p:nvPr/>
        </p:nvSpPr>
        <p:spPr>
          <a:xfrm>
            <a:off x="5635689"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琼脂糖凝胶电泳</a:t>
            </a:r>
            <a:endParaRPr lang="en-US" altLang="zh-CN" sz="2000" dirty="0"/>
          </a:p>
        </p:txBody>
      </p:sp>
      <p:sp>
        <p:nvSpPr>
          <p:cNvPr id="4" name="QB_5_AN.12_1#55010ea78.blank?pid=9b7128f21&amp;color=0,0,0&amp;vpa=6&amp;vtp=1&amp;bbb=1"/>
          <p:cNvSpPr/>
          <p:nvPr/>
        </p:nvSpPr>
        <p:spPr>
          <a:xfrm>
            <a:off x="731901" y="1845564"/>
            <a:ext cx="2724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单位时间水解的果胶量</a:t>
            </a:r>
            <a:endParaRPr lang="en-US" altLang="zh-CN" sz="2000" dirty="0"/>
          </a:p>
        </p:txBody>
      </p:sp>
      <p:sp>
        <p:nvSpPr>
          <p:cNvPr id="5" name="QB_5_AN.13_1#55010ea78.blank?pid=9b7128f21&amp;color=0,0,0&amp;vpa=7&amp;vtp=1&amp;bbb=1"/>
          <p:cNvSpPr/>
          <p:nvPr/>
        </p:nvSpPr>
        <p:spPr>
          <a:xfrm>
            <a:off x="3525901" y="2740914"/>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敲除</a:t>
            </a:r>
            <a:endParaRPr lang="en-US" altLang="zh-CN" sz="2000" dirty="0"/>
          </a:p>
        </p:txBody>
      </p:sp>
      <mc:AlternateContent xmlns:mc="http://schemas.openxmlformats.org/markup-compatibility/2006">
        <mc:Choice xmlns:a14="http://schemas.microsoft.com/office/drawing/2010/main" Requires="a14">
          <p:sp>
            <p:nvSpPr>
              <p:cNvPr id="6" name="QB_5_AS.14_1#55010ea78?vop=1&amp;pid=9b7128f21&amp;color=0,0,0&amp;vtp=1&amp;bbb=1&amp;hb=1"/>
              <p:cNvSpPr/>
              <p:nvPr/>
            </p:nvSpPr>
            <p:spPr>
              <a:xfrm>
                <a:off x="722376" y="31940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琼脂糖凝胶电泳可以检测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，通过与标准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对照，判断是否存在对应的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果胶甲酯酶基因的黑曲霉后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—抗体杂交技术或检测单位量的转基因黑曲霉单位时间水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解的果胶量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，判断高产果胶甲酯酶黑曲霉工程菌是否构建成功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。因黑曲霉自身某种蛋白质的物理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和化学性质与果胶酶相似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，造成提取产物纯度不高，可以将该蛋白对应的基因敲除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，使得该蛋白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，从而获得高纯度的果胶甲酯酶。</a:t>
                </a:r>
                <a:endParaRPr lang="en-US" altLang="zh-CN" sz="2200" dirty="0"/>
              </a:p>
            </p:txBody>
          </p:sp>
        </mc:Choice>
        <mc:Fallback>
          <p:sp>
            <p:nvSpPr>
              <p:cNvPr id="6" name="QB_5_AS.14_1#55010ea78?vop=1&amp;pid=9b7128f21&amp;color=0,0,0&amp;vtp=1&amp;bbb=1&amp;hb=1"/>
              <p:cNvSpPr>
                <a:spLocks noRot="1" noChangeAspect="1" noMove="1" noResize="1" noEditPoints="1" noAdjustHandles="1" noChangeArrowheads="1" noChangeShapeType="1" noTextEdit="1"/>
              </p:cNvSpPr>
              <p:nvPr/>
            </p:nvSpPr>
            <p:spPr>
              <a:xfrm>
                <a:off x="722376" y="3194050"/>
                <a:ext cx="10753344" cy="2240534"/>
              </a:xfrm>
              <a:prstGeom prst="rect">
                <a:avLst/>
              </a:prstGeom>
              <a:blipFill rotWithShape="1">
                <a:blip r:embed="rId2"/>
                <a:stretch>
                  <a:fillRect l="-4" r="-59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5_1#ff3b79226?pid=9b7128f21&amp;color=0,0,0&amp;vtp=1&amp;bt=1&amp;bbb=1&amp;hb=1"/>
              <p:cNvSpPr/>
              <p:nvPr/>
            </p:nvSpPr>
            <p:spPr>
              <a:xfrm>
                <a:off x="722376" y="969265"/>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）发酵过程需保持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至少写两点）、适宜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充足的氧气等条件，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保证发酵过程不受杂菌污染和菌体能正常生长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。发酵结束后将发酵液进行离心处理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进行果胶甲酯酶的分离和纯化工作。在分离过程中使用一定浓度的硫酸铵处理发酵液后获得有活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性的果胶甲酯酶沉淀物，原因是在一定浓度的硫酸铵条件下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15_1#ff3b79226?pid=9b7128f21&amp;color=0,0,0&amp;vtp=1&amp;bt=1&amp;bbb=1&amp;hb=1"/>
              <p:cNvSpPr>
                <a:spLocks noRot="1" noChangeAspect="1" noMove="1" noResize="1" noEditPoints="1" noAdjustHandles="1" noChangeArrowheads="1" noChangeShapeType="1" noTextEdit="1"/>
              </p:cNvSpPr>
              <p:nvPr/>
            </p:nvSpPr>
            <p:spPr>
              <a:xfrm>
                <a:off x="722376" y="969265"/>
                <a:ext cx="10753344" cy="2214753"/>
              </a:xfrm>
              <a:prstGeom prst="rect">
                <a:avLst/>
              </a:prstGeom>
              <a:blipFill rotWithShape="1">
                <a:blip r:embed="rId1"/>
                <a:stretch>
                  <a:fillRect l="-4" t="-12" r="-2362" b="-2059"/>
                </a:stretch>
              </a:blipFill>
            </p:spPr>
            <p:txBody>
              <a:bodyPr/>
              <a:lstStyle/>
              <a:p>
                <a:r>
                  <a:rPr lang="zh-CN" altLang="en-US">
                    <a:noFill/>
                  </a:rPr>
                  <a:t> </a:t>
                </a:r>
              </a:p>
            </p:txBody>
          </p:sp>
        </mc:Fallback>
      </mc:AlternateContent>
      <p:sp>
        <p:nvSpPr>
          <p:cNvPr id="3" name="QB_5_AN.16_1#ff3b79226.blank?pid=9b7128f21&amp;color=0,0,0&amp;vpa=8&amp;vtp=1&amp;bbb=1"/>
          <p:cNvSpPr/>
          <p:nvPr/>
        </p:nvSpPr>
        <p:spPr>
          <a:xfrm>
            <a:off x="3167126" y="931165"/>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营养供给充分、适宜温度</a:t>
            </a:r>
            <a:endParaRPr lang="en-US" altLang="zh-CN" sz="2000" dirty="0"/>
          </a:p>
        </p:txBody>
      </p:sp>
      <p:sp>
        <p:nvSpPr>
          <p:cNvPr id="4" name="QB_5_AN.17_1#ff3b79226.blank?pid=9b7128f21&amp;color=0,0,0&amp;vpa=9&amp;vtp=1&amp;bbb=1"/>
          <p:cNvSpPr/>
          <p:nvPr/>
        </p:nvSpPr>
        <p:spPr>
          <a:xfrm>
            <a:off x="10383901" y="13883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p>
        </p:txBody>
      </p:sp>
      <p:sp>
        <p:nvSpPr>
          <p:cNvPr id="5" name="QB_5_AN.18_1#ff3b79226.blank?pid=9b7128f21&amp;color=0,0,0&amp;vpa=10&amp;vtp=1&amp;bbb=1"/>
          <p:cNvSpPr/>
          <p:nvPr/>
        </p:nvSpPr>
        <p:spPr>
          <a:xfrm>
            <a:off x="7335901" y="23027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果胶甲酯酶溶解度低</a:t>
            </a:r>
            <a:endParaRPr lang="en-US" altLang="zh-CN" sz="2000" dirty="0"/>
          </a:p>
        </p:txBody>
      </p:sp>
      <p:sp>
        <p:nvSpPr>
          <p:cNvPr id="6" name="QB_5_AN.19_1#ff3b79226.blank?pid=9b7128f21&amp;color=0,0,0&amp;vpa=11&amp;vtp=1&amp;bbb=1&amp;hb=1"/>
          <p:cNvSpPr/>
          <p:nvPr/>
        </p:nvSpPr>
        <p:spPr>
          <a:xfrm>
            <a:off x="722377" y="230276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酶的空间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结构不会被破坏</a:t>
            </a:r>
            <a:endParaRPr lang="en-US" altLang="zh-CN" sz="2000" dirty="0"/>
          </a:p>
        </p:txBody>
      </p:sp>
      <mc:AlternateContent xmlns:mc="http://schemas.openxmlformats.org/markup-compatibility/2006">
        <mc:Choice xmlns:a14="http://schemas.microsoft.com/office/drawing/2010/main" Requires="a14">
          <p:sp>
            <p:nvSpPr>
              <p:cNvPr id="7" name="QB_5_AS.20_1#ff3b79226?vop=1&amp;pid=9b7128f21&amp;color=0,0,0&amp;vtp=1&amp;bbb=1&amp;hb=1"/>
              <p:cNvSpPr/>
              <p:nvPr/>
            </p:nvSpPr>
            <p:spPr>
              <a:xfrm>
                <a:off x="722376" y="31940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发酵过程需保持营养供给充分、适宜温度、适宜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、充足的氧气等条件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，保证发酵过程不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受杂菌污染和菌体能正常生长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。发酵结束后将发酵液进行离心处理后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，果胶甲酯酶存在于上清液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，故取上清液进行果胶甲酯酶的分离和纯化工作。从获得“有活性的果胶甲酯酶沉淀物”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果胶甲酯酶在一定浓度的硫酸铵中溶解度低且该条件下不会破坏酶的空间结构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20_1#ff3b79226?vop=1&amp;pid=9b7128f21&amp;color=0,0,0&amp;vtp=1&amp;bbb=1&amp;hb=1"/>
              <p:cNvSpPr>
                <a:spLocks noRot="1" noChangeAspect="1" noMove="1" noResize="1" noEditPoints="1" noAdjustHandles="1" noChangeArrowheads="1" noChangeShapeType="1" noTextEdit="1"/>
              </p:cNvSpPr>
              <p:nvPr/>
            </p:nvSpPr>
            <p:spPr>
              <a:xfrm>
                <a:off x="722376" y="3194050"/>
                <a:ext cx="10753344" cy="1783334"/>
              </a:xfrm>
              <a:prstGeom prst="rect">
                <a:avLst/>
              </a:prstGeom>
              <a:blipFill rotWithShape="1">
                <a:blip r:embed="rId2"/>
                <a:stretch>
                  <a:fillRect l="-4" r="-276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21_1#f85de506a?htil=1&amp;pid=87f3e3e77&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23314" y="1054296"/>
            <a:ext cx="4562856"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21_2#f85de506a?htil=1&amp;pid=87f3e3e77&amp;color=0,0,0&amp;vtp=1&amp;bt=1&amp;bbb=1&amp;hb=1&amp;hs=1"/>
              <p:cNvSpPr/>
              <p:nvPr/>
            </p:nvSpPr>
            <p:spPr>
              <a:xfrm>
                <a:off x="722376" y="972000"/>
                <a:ext cx="6053328" cy="2670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基因编辑技术和体细胞核移植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SCNT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，成功构建了世界首例体细胞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产生昼夜节律必需的基因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）敲除的生物节律紊乱猕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，为相关疾病研究提供了新型动物模型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，其基本构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建流程如图所示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基因编辑系统能在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4_BD.21_2#f85de506a?htil=1&amp;pid=87f3e3e77&amp;color=0,0,0&amp;vtp=1&amp;bt=1&amp;bbb=1&amp;hb=1&amp;hs=1"/>
              <p:cNvSpPr>
                <a:spLocks noRot="1" noChangeAspect="1" noMove="1" noResize="1" noEditPoints="1" noAdjustHandles="1" noChangeArrowheads="1" noChangeShapeType="1" noTextEdit="1"/>
              </p:cNvSpPr>
              <p:nvPr/>
            </p:nvSpPr>
            <p:spPr>
              <a:xfrm>
                <a:off x="722376" y="972000"/>
                <a:ext cx="6053328" cy="2670302"/>
              </a:xfrm>
              <a:prstGeom prst="rect">
                <a:avLst/>
              </a:prstGeom>
              <a:blipFill rotWithShape="1">
                <a:blip r:embed="rId2"/>
                <a:stretch>
                  <a:fillRect l="-6" t="-17" r="-227" b="-17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BD.21_2#f85de506a?htil=1&amp;pid=87f3e3e77&amp;color=0,0,0&amp;vtp=1&amp;bt=1&amp;bbb=1&amp;hb=1&amp;hs=1"/>
              <p:cNvSpPr/>
              <p:nvPr/>
            </p:nvSpPr>
            <p:spPr>
              <a:xfrm>
                <a:off x="722376" y="3818578"/>
                <a:ext cx="10752014" cy="17706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特定位置进行切割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修复时会发生基因突变而导致靶基因失活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敲除猴的5只个体表现出不同程度的节律紊乱症状。为进一步获得理想动物模型，研究团队采集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个体的成纤维细胞，经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SCNT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后最终获得多只第二代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基因敲除猕猴模型。请回答下列相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4_BD.21_2#f85de506a?htil=1&amp;pid=87f3e3e77&amp;color=0,0,0&amp;vtp=1&amp;bt=1&amp;bbb=1&amp;hb=1&amp;hs=1"/>
              <p:cNvSpPr>
                <a:spLocks noRot="1" noChangeAspect="1" noMove="1" noResize="1" noEditPoints="1" noAdjustHandles="1" noChangeArrowheads="1" noChangeShapeType="1" noTextEdit="1"/>
              </p:cNvSpPr>
              <p:nvPr/>
            </p:nvSpPr>
            <p:spPr>
              <a:xfrm>
                <a:off x="722376" y="3818578"/>
                <a:ext cx="10752014" cy="1770634"/>
              </a:xfrm>
              <a:prstGeom prst="rect">
                <a:avLst/>
              </a:prstGeom>
              <a:blipFill rotWithShape="1">
                <a:blip r:embed="rId3"/>
                <a:stretch>
                  <a:fillRect l="-4" t="-18" r="-816" b="-2550"/>
                </a:stretch>
              </a:blipFill>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4536</Words>
  <Application>WPS 演示</Application>
  <PresentationFormat>宽屏</PresentationFormat>
  <Paragraphs>205</Paragraphs>
  <Slides>19</Slides>
  <Notes>19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19</vt:i4>
      </vt:variant>
    </vt:vector>
  </HeadingPairs>
  <TitlesOfParts>
    <vt:vector size="39"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2025-10-21T12:56:00Z</dcterms:created>
  <dcterms:modified xsi:type="dcterms:W3CDTF">2025-10-22T08:46:43Z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383B7A9874B640A3ABB105FFCA839432_12</vt:lpwstr>
  </property>
  <property fmtid="{D5CDD505-2E9C-101B-9397-08002B2CF9AE}" pid="3" name="KSOProductBuildVer">
    <vt:lpwstr>2052-12.1.0.23125</vt:lpwstr>
  </property>
</Properties>
</file>